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2" name="Shape 122"/>
          <p:cNvSpPr/>
          <p:nvPr>
            <p:ph type="sldImg"/>
          </p:nvPr>
        </p:nvSpPr>
        <p:spPr>
          <a:xfrm>
            <a:off x="1143000" y="685800"/>
            <a:ext cx="4572000" cy="3429000"/>
          </a:xfrm>
          <a:prstGeom prst="rect">
            <a:avLst/>
          </a:prstGeom>
        </p:spPr>
        <p:txBody>
          <a:bodyPr/>
          <a:lstStyle/>
          <a:p>
            <a:pPr/>
          </a:p>
        </p:txBody>
      </p:sp>
      <p:sp>
        <p:nvSpPr>
          <p:cNvPr id="123" name="Shape 12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4229100"/>
            <a:ext cx="22479000" cy="2857500"/>
          </a:xfrm>
          <a:prstGeom prst="rect">
            <a:avLst/>
          </a:prstGeom>
        </p:spPr>
        <p:txBody>
          <a:bodyPr anchor="b"/>
          <a:lstStyle/>
          <a:p>
            <a:pPr/>
            <a:r>
              <a:t>Title Text</a:t>
            </a:r>
          </a:p>
        </p:txBody>
      </p:sp>
      <p:sp>
        <p:nvSpPr>
          <p:cNvPr id="15" name="Body Level One…"/>
          <p:cNvSpPr txBox="1"/>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26" name="The Revelation of Jesus Christ"/>
          <p:cNvSpPr txBox="1"/>
          <p:nvPr>
            <p:ph type="title"/>
          </p:nvPr>
        </p:nvSpPr>
        <p:spPr>
          <a:prstGeom prst="rect">
            <a:avLst/>
          </a:prstGeom>
        </p:spPr>
        <p:txBody>
          <a:bodyPr/>
          <a:lstStyle/>
          <a:p>
            <a:pPr/>
            <a:r>
              <a:t>The Revelation of Jesus Christ</a:t>
            </a:r>
          </a:p>
        </p:txBody>
      </p:sp>
      <p:sp>
        <p:nvSpPr>
          <p:cNvPr id="127" name="Introduction and Vision #1 (1:9-4:1)"/>
          <p:cNvSpPr txBox="1"/>
          <p:nvPr>
            <p:ph type="body" sz="quarter" idx="1"/>
          </p:nvPr>
        </p:nvSpPr>
        <p:spPr>
          <a:prstGeom prst="rect">
            <a:avLst/>
          </a:prstGeom>
        </p:spPr>
        <p:txBody>
          <a:bodyPr/>
          <a:lstStyle/>
          <a:p>
            <a:pPr/>
            <a:r>
              <a:t>Introduction and Vision #1 (1:9-4:1)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Remember the audience"/>
          <p:cNvSpPr txBox="1"/>
          <p:nvPr>
            <p:ph type="title"/>
          </p:nvPr>
        </p:nvSpPr>
        <p:spPr>
          <a:prstGeom prst="rect">
            <a:avLst/>
          </a:prstGeom>
        </p:spPr>
        <p:txBody>
          <a:bodyPr/>
          <a:lstStyle/>
          <a:p>
            <a:pPr/>
            <a:r>
              <a:t>Remember the audience</a:t>
            </a:r>
          </a:p>
        </p:txBody>
      </p:sp>
      <p:sp>
        <p:nvSpPr>
          <p:cNvPr id="155" name="See Revelation 1:4…"/>
          <p:cNvSpPr txBox="1"/>
          <p:nvPr>
            <p:ph type="body" idx="1"/>
          </p:nvPr>
        </p:nvSpPr>
        <p:spPr>
          <a:prstGeom prst="rect">
            <a:avLst/>
          </a:prstGeom>
        </p:spPr>
        <p:txBody>
          <a:bodyPr/>
          <a:lstStyle/>
          <a:p>
            <a:pPr marL="571499" indent="-571499">
              <a:lnSpc>
                <a:spcPct val="110000"/>
              </a:lnSpc>
              <a:buBlip>
                <a:blip r:embed="rId2"/>
              </a:buBlip>
              <a:defRPr sz="6400"/>
            </a:pPr>
            <a:r>
              <a:t>See Revelation 1:4</a:t>
            </a:r>
          </a:p>
          <a:p>
            <a:pPr marL="571499" indent="-571499">
              <a:lnSpc>
                <a:spcPct val="110000"/>
              </a:lnSpc>
              <a:buBlip>
                <a:blip r:embed="rId2"/>
              </a:buBlip>
              <a:defRPr sz="6400"/>
            </a:pPr>
            <a:r>
              <a:t>Cities in the Roman Empire persecuted by that power</a:t>
            </a:r>
          </a:p>
          <a:p>
            <a:pPr marL="571499" indent="-571499">
              <a:lnSpc>
                <a:spcPct val="110000"/>
              </a:lnSpc>
              <a:buBlip>
                <a:blip r:embed="rId2"/>
              </a:buBlip>
              <a:defRPr sz="6400"/>
            </a:pPr>
            <a:r>
              <a:t>Affected by or contribute to apostasy — see Acts 20:30 and Revelation 2:2</a:t>
            </a:r>
          </a:p>
          <a:p>
            <a:pPr marL="571499" indent="-571499">
              <a:lnSpc>
                <a:spcPct val="110000"/>
              </a:lnSpc>
              <a:buBlip>
                <a:blip r:embed="rId2"/>
              </a:buBlip>
              <a:defRPr sz="6400"/>
            </a:pPr>
            <a:r>
              <a:t>Message of hope for these churches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prophecy forecasts historical events"/>
          <p:cNvSpPr txBox="1"/>
          <p:nvPr>
            <p:ph type="title"/>
          </p:nvPr>
        </p:nvSpPr>
        <p:spPr>
          <a:prstGeom prst="rect">
            <a:avLst/>
          </a:prstGeom>
        </p:spPr>
        <p:txBody>
          <a:bodyPr/>
          <a:lstStyle>
            <a:lvl1pPr>
              <a:defRPr sz="8900"/>
            </a:lvl1pPr>
          </a:lstStyle>
          <a:p>
            <a:pPr/>
            <a:r>
              <a:t>prophecy forecasts historical events</a:t>
            </a:r>
          </a:p>
        </p:txBody>
      </p:sp>
      <p:sp>
        <p:nvSpPr>
          <p:cNvPr id="158" name="OT Examples…"/>
          <p:cNvSpPr txBox="1"/>
          <p:nvPr>
            <p:ph type="body" idx="1"/>
          </p:nvPr>
        </p:nvSpPr>
        <p:spPr>
          <a:xfrm>
            <a:off x="952500" y="3881218"/>
            <a:ext cx="22479000" cy="8798364"/>
          </a:xfrm>
          <a:prstGeom prst="rect">
            <a:avLst/>
          </a:prstGeom>
        </p:spPr>
        <p:txBody>
          <a:bodyPr/>
          <a:lstStyle/>
          <a:p>
            <a:pPr marL="571499" indent="-571499">
              <a:lnSpc>
                <a:spcPct val="110000"/>
              </a:lnSpc>
              <a:buBlip>
                <a:blip r:embed="rId2"/>
              </a:buBlip>
              <a:defRPr sz="5100"/>
            </a:pPr>
            <a:r>
              <a:t>OT Examples</a:t>
            </a:r>
          </a:p>
          <a:p>
            <a:pPr lvl="1">
              <a:lnSpc>
                <a:spcPct val="110000"/>
              </a:lnSpc>
              <a:buBlip>
                <a:blip r:embed="rId2"/>
              </a:buBlip>
              <a:defRPr sz="5100"/>
            </a:pPr>
            <a:r>
              <a:t>Isaiah 23 predicts the judgment of Tyre</a:t>
            </a:r>
          </a:p>
          <a:p>
            <a:pPr lvl="1">
              <a:lnSpc>
                <a:spcPct val="110000"/>
              </a:lnSpc>
              <a:buBlip>
                <a:blip r:embed="rId2"/>
              </a:buBlip>
              <a:defRPr sz="5100"/>
            </a:pPr>
            <a:r>
              <a:t>Nahum predicts destruction of Ninevah</a:t>
            </a:r>
          </a:p>
          <a:p>
            <a:pPr lvl="1">
              <a:lnSpc>
                <a:spcPct val="110000"/>
              </a:lnSpc>
              <a:buBlip>
                <a:blip r:embed="rId2"/>
              </a:buBlip>
              <a:defRPr sz="5100"/>
            </a:pPr>
            <a:r>
              <a:t>Daniel 11 predicts internal strife in the Greek empire</a:t>
            </a:r>
          </a:p>
          <a:p>
            <a:pPr marL="571499" indent="-571499">
              <a:lnSpc>
                <a:spcPct val="110000"/>
              </a:lnSpc>
              <a:buBlip>
                <a:blip r:embed="rId2"/>
              </a:buBlip>
              <a:defRPr sz="5100"/>
            </a:pPr>
            <a:r>
              <a:t>Revelation also predicts historical events </a:t>
            </a:r>
          </a:p>
          <a:p>
            <a:pPr marL="571499" indent="-571499">
              <a:lnSpc>
                <a:spcPct val="110000"/>
              </a:lnSpc>
              <a:buBlip>
                <a:blip r:embed="rId2"/>
              </a:buBlip>
              <a:defRPr sz="5100"/>
            </a:pPr>
            <a:r>
              <a:t>Prophecies not fully understood until after they are fulfilled - see 2 Peter 1:19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Continuous historical”  View"/>
          <p:cNvSpPr txBox="1"/>
          <p:nvPr>
            <p:ph type="title"/>
          </p:nvPr>
        </p:nvSpPr>
        <p:spPr>
          <a:prstGeom prst="rect">
            <a:avLst/>
          </a:prstGeom>
        </p:spPr>
        <p:txBody>
          <a:bodyPr/>
          <a:lstStyle/>
          <a:p>
            <a:pPr/>
            <a:r>
              <a:t>“Continuous historical”  View</a:t>
            </a:r>
          </a:p>
        </p:txBody>
      </p:sp>
      <p:sp>
        <p:nvSpPr>
          <p:cNvPr id="161" name="Fulfillment began soon after writing (see 1:1, “things which must shortly take place”)…"/>
          <p:cNvSpPr txBox="1"/>
          <p:nvPr>
            <p:ph type="body" idx="1"/>
          </p:nvPr>
        </p:nvSpPr>
        <p:spPr>
          <a:prstGeom prst="rect">
            <a:avLst/>
          </a:prstGeom>
        </p:spPr>
        <p:txBody>
          <a:bodyPr/>
          <a:lstStyle/>
          <a:p>
            <a:pPr marL="554354" indent="-554354" defTabSz="800735">
              <a:lnSpc>
                <a:spcPct val="110000"/>
              </a:lnSpc>
              <a:spcBef>
                <a:spcPts val="4200"/>
              </a:spcBef>
              <a:buBlip>
                <a:blip r:embed="rId2"/>
              </a:buBlip>
              <a:defRPr sz="5141"/>
            </a:pPr>
            <a:r>
              <a:t>Fulfillment began soon after writing (see 1:1, “things which must shortly take place”)</a:t>
            </a:r>
          </a:p>
          <a:p>
            <a:pPr marL="554354" indent="-554354" defTabSz="800735">
              <a:lnSpc>
                <a:spcPct val="110000"/>
              </a:lnSpc>
              <a:spcBef>
                <a:spcPts val="4200"/>
              </a:spcBef>
              <a:buBlip>
                <a:blip r:embed="rId2"/>
              </a:buBlip>
              <a:defRPr sz="5141"/>
            </a:pPr>
            <a:r>
              <a:t>Seals, trumpets, and bowls point to successive, chronological, historical events</a:t>
            </a:r>
          </a:p>
          <a:p>
            <a:pPr marL="554354" indent="-554354" defTabSz="800735">
              <a:lnSpc>
                <a:spcPct val="110000"/>
              </a:lnSpc>
              <a:spcBef>
                <a:spcPts val="4200"/>
              </a:spcBef>
              <a:buBlip>
                <a:blip r:embed="rId2"/>
              </a:buBlip>
              <a:defRPr sz="5141"/>
            </a:pPr>
            <a:r>
              <a:t>Bible’s testimony stretches from creation - judgment day</a:t>
            </a:r>
          </a:p>
          <a:p>
            <a:pPr marL="554354" indent="-554354" defTabSz="800735">
              <a:lnSpc>
                <a:spcPct val="110000"/>
              </a:lnSpc>
              <a:spcBef>
                <a:spcPts val="4200"/>
              </a:spcBef>
              <a:buBlip>
                <a:blip r:embed="rId2"/>
              </a:buBlip>
              <a:defRPr sz="5141"/>
            </a:pPr>
            <a:r>
              <a:t>Primary mode of interpretation among Protestants from 16th - early 20th centuries</a:t>
            </a:r>
          </a:p>
          <a:p>
            <a:pPr marL="554354" indent="-554354" defTabSz="800735">
              <a:lnSpc>
                <a:spcPct val="110000"/>
              </a:lnSpc>
              <a:spcBef>
                <a:spcPts val="4200"/>
              </a:spcBef>
              <a:buBlip>
                <a:blip r:embed="rId2"/>
              </a:buBlip>
              <a:defRPr sz="5141"/>
            </a:pPr>
            <a:r>
              <a:t>See “Historical Progression of Revelation”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Lighthouse in Portugal with coastal rock formations in the foreground overlooking the ocean at sunset " descr="Lighthouse in Portugal with coastal rock formations in the foreground overlooking the ocean at sunset "/>
          <p:cNvPicPr>
            <a:picLocks noChangeAspect="0"/>
          </p:cNvPicPr>
          <p:nvPr>
            <p:ph type="pic" idx="21"/>
          </p:nvPr>
        </p:nvPicPr>
        <p:blipFill>
          <a:blip r:embed="rId2">
            <a:extLst/>
          </a:blip>
          <a:stretch>
            <a:fillRect/>
          </a:stretch>
        </p:blipFill>
        <p:spPr>
          <a:xfrm>
            <a:off x="12493884" y="1520425"/>
            <a:ext cx="11049001" cy="10680701"/>
          </a:xfrm>
          <a:prstGeom prst="rect">
            <a:avLst/>
          </a:prstGeom>
        </p:spPr>
      </p:pic>
      <p:sp>
        <p:nvSpPr>
          <p:cNvPr id="164" name="Revelation 1"/>
          <p:cNvSpPr txBox="1"/>
          <p:nvPr>
            <p:ph type="title"/>
          </p:nvPr>
        </p:nvSpPr>
        <p:spPr>
          <a:xfrm>
            <a:off x="952500" y="10289719"/>
            <a:ext cx="10934700" cy="1689557"/>
          </a:xfrm>
          <a:prstGeom prst="rect">
            <a:avLst/>
          </a:prstGeom>
        </p:spPr>
        <p:txBody>
          <a:bodyPr anchor="ctr"/>
          <a:lstStyle/>
          <a:p>
            <a:pPr/>
            <a:r>
              <a:t>Revelation 1</a:t>
            </a:r>
          </a:p>
        </p:txBody>
      </p:sp>
      <p:sp>
        <p:nvSpPr>
          <p:cNvPr id="165" name="“I, John, both your brother and companion in the tribulation and kingdom and patience of Jesus Christ, was on the island that is called Patmos for the word of God and for the testimony of Jesus Christ. I was in the Spirit on the Lord's Day, and I heard b"/>
          <p:cNvSpPr txBox="1"/>
          <p:nvPr>
            <p:ph type="body" sz="half" idx="1"/>
          </p:nvPr>
        </p:nvSpPr>
        <p:spPr>
          <a:xfrm>
            <a:off x="952500" y="1671637"/>
            <a:ext cx="10934700" cy="7663995"/>
          </a:xfrm>
          <a:prstGeom prst="rect">
            <a:avLst/>
          </a:prstGeom>
        </p:spPr>
        <p:txBody>
          <a:bodyPr anchor="ctr"/>
          <a:lstStyle>
            <a:lvl1pPr algn="just" defTabSz="742950">
              <a:defRPr sz="5040"/>
            </a:lvl1pPr>
          </a:lstStyle>
          <a:p>
            <a:pPr/>
            <a:r>
              <a:t>“I, John, both your brother and companion in the tribulation and kingdom and patience of Jesus Christ, was on the island that is called Patmos for the word of God and for the testimony of Jesus Christ. I was in the Spirit on the Lord's Day, and I heard behind me a loud voice, as of a trumpet…”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John sees a glorified christ"/>
          <p:cNvSpPr txBox="1"/>
          <p:nvPr>
            <p:ph type="title"/>
          </p:nvPr>
        </p:nvSpPr>
        <p:spPr>
          <a:prstGeom prst="rect">
            <a:avLst/>
          </a:prstGeom>
        </p:spPr>
        <p:txBody>
          <a:bodyPr/>
          <a:lstStyle/>
          <a:p>
            <a:pPr/>
            <a:r>
              <a:t>John sees a glorified christ</a:t>
            </a:r>
          </a:p>
        </p:txBody>
      </p:sp>
      <p:sp>
        <p:nvSpPr>
          <p:cNvPr id="168" name="Verses 12-13…"/>
          <p:cNvSpPr txBox="1"/>
          <p:nvPr>
            <p:ph type="body" idx="1"/>
          </p:nvPr>
        </p:nvSpPr>
        <p:spPr>
          <a:prstGeom prst="rect">
            <a:avLst/>
          </a:prstGeom>
        </p:spPr>
        <p:txBody>
          <a:bodyPr/>
          <a:lstStyle/>
          <a:p>
            <a:pPr marL="571499" indent="-571499">
              <a:lnSpc>
                <a:spcPct val="110000"/>
              </a:lnSpc>
              <a:buBlip>
                <a:blip r:embed="rId2"/>
              </a:buBlip>
              <a:defRPr sz="5500"/>
            </a:pPr>
            <a:r>
              <a:t>Verses 12-13</a:t>
            </a:r>
          </a:p>
          <a:p>
            <a:pPr lvl="1">
              <a:lnSpc>
                <a:spcPct val="110000"/>
              </a:lnSpc>
              <a:buBlip>
                <a:blip r:embed="rId2"/>
              </a:buBlip>
              <a:defRPr sz="5500"/>
            </a:pPr>
            <a:r>
              <a:t>Seven golden lamp stands (seven churches of Asia, see very 20)</a:t>
            </a:r>
          </a:p>
          <a:p>
            <a:pPr lvl="1">
              <a:lnSpc>
                <a:spcPct val="110000"/>
              </a:lnSpc>
              <a:buBlip>
                <a:blip r:embed="rId2"/>
              </a:buBlip>
              <a:defRPr sz="5500"/>
            </a:pPr>
            <a:r>
              <a:t>Jesus (Son of Man) standing in the midst of lampstands (Jesus in fellowship with churches)</a:t>
            </a:r>
          </a:p>
          <a:p>
            <a:pPr marL="571499" indent="-571499">
              <a:lnSpc>
                <a:spcPct val="110000"/>
              </a:lnSpc>
              <a:buBlip>
                <a:blip r:embed="rId2"/>
              </a:buBlip>
              <a:defRPr sz="5500"/>
            </a:pPr>
            <a:r>
              <a:t>Verses 14-15: Jesus crowned with heavenly glory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Verse 16"/>
          <p:cNvSpPr txBox="1"/>
          <p:nvPr>
            <p:ph type="title"/>
          </p:nvPr>
        </p:nvSpPr>
        <p:spPr>
          <a:prstGeom prst="rect">
            <a:avLst/>
          </a:prstGeom>
        </p:spPr>
        <p:txBody>
          <a:bodyPr/>
          <a:lstStyle/>
          <a:p>
            <a:pPr/>
            <a:r>
              <a:t>Verse 16</a:t>
            </a:r>
          </a:p>
        </p:txBody>
      </p:sp>
      <p:sp>
        <p:nvSpPr>
          <p:cNvPr id="171" name="Seven stars in right hand (seven messengers of the churches, see verse 20)…"/>
          <p:cNvSpPr txBox="1"/>
          <p:nvPr>
            <p:ph type="body" idx="1"/>
          </p:nvPr>
        </p:nvSpPr>
        <p:spPr>
          <a:prstGeom prst="rect">
            <a:avLst/>
          </a:prstGeom>
        </p:spPr>
        <p:txBody>
          <a:bodyPr/>
          <a:lstStyle/>
          <a:p>
            <a:pPr>
              <a:lnSpc>
                <a:spcPct val="110000"/>
              </a:lnSpc>
              <a:buBlip>
                <a:blip r:embed="rId2"/>
              </a:buBlip>
              <a:defRPr sz="5000"/>
            </a:pPr>
            <a:r>
              <a:t>Seven stars in right hand (seven messengers of the churches, see verse 20)</a:t>
            </a:r>
          </a:p>
          <a:p>
            <a:pPr>
              <a:lnSpc>
                <a:spcPct val="110000"/>
              </a:lnSpc>
              <a:buBlip>
                <a:blip r:embed="rId2"/>
              </a:buBlip>
              <a:defRPr sz="5000"/>
            </a:pPr>
            <a:r>
              <a:t>“…out of His mouth went a sharp two-edged sword” — word of God (see Hebrews 4:12)</a:t>
            </a:r>
          </a:p>
          <a:p>
            <a:pPr>
              <a:lnSpc>
                <a:spcPct val="110000"/>
              </a:lnSpc>
              <a:buBlip>
                <a:blip r:embed="rId2"/>
              </a:buBlip>
              <a:defRPr sz="5000"/>
            </a:pPr>
            <a:r>
              <a:t>“…countenance was like the sun”</a:t>
            </a:r>
          </a:p>
          <a:p>
            <a:pPr lvl="1">
              <a:lnSpc>
                <a:spcPct val="110000"/>
              </a:lnSpc>
              <a:buBlip>
                <a:blip r:embed="rId2"/>
              </a:buBlip>
              <a:defRPr sz="5000"/>
            </a:pPr>
            <a:r>
              <a:t>2 Corinthians 3:13-18: glory of the Lord reflected in the face (countenance)</a:t>
            </a:r>
          </a:p>
          <a:p>
            <a:pPr lvl="1">
              <a:lnSpc>
                <a:spcPct val="110000"/>
              </a:lnSpc>
              <a:buBlip>
                <a:blip r:embed="rId2"/>
              </a:buBlip>
              <a:defRPr sz="5000"/>
            </a:pPr>
            <a:r>
              <a:t>“…dwelling in unapproachable light” (1 Timothy 6:16)</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Verse 17, “I am the First and Last”"/>
          <p:cNvSpPr txBox="1"/>
          <p:nvPr>
            <p:ph type="title"/>
          </p:nvPr>
        </p:nvSpPr>
        <p:spPr>
          <a:prstGeom prst="rect">
            <a:avLst/>
          </a:prstGeom>
        </p:spPr>
        <p:txBody>
          <a:bodyPr/>
          <a:lstStyle/>
          <a:p>
            <a:pPr/>
            <a:r>
              <a:t>Verse 17, “I am the First and Last”</a:t>
            </a:r>
          </a:p>
        </p:txBody>
      </p:sp>
      <p:sp>
        <p:nvSpPr>
          <p:cNvPr id="174" name="Compare with 1:8 and 1:11…"/>
          <p:cNvSpPr txBox="1"/>
          <p:nvPr>
            <p:ph type="body" idx="1"/>
          </p:nvPr>
        </p:nvSpPr>
        <p:spPr>
          <a:prstGeom prst="rect">
            <a:avLst/>
          </a:prstGeom>
        </p:spPr>
        <p:txBody>
          <a:bodyPr/>
          <a:lstStyle/>
          <a:p>
            <a:pPr>
              <a:buBlip>
                <a:blip r:embed="rId2"/>
              </a:buBlip>
            </a:pPr>
            <a:r>
              <a:t>Compare with 1:8 and 1:11</a:t>
            </a:r>
          </a:p>
          <a:p>
            <a:pPr>
              <a:buBlip>
                <a:blip r:embed="rId2"/>
              </a:buBlip>
            </a:pPr>
            <a:r>
              <a:t>Language that describes divinity</a:t>
            </a:r>
          </a:p>
          <a:p>
            <a:pPr lvl="1">
              <a:buBlip>
                <a:blip r:embed="rId2"/>
              </a:buBlip>
            </a:pPr>
            <a:r>
              <a:t>Alpha and omega = first and last letters of the Greek alphabet</a:t>
            </a:r>
          </a:p>
          <a:p>
            <a:pPr lvl="1">
              <a:buBlip>
                <a:blip r:embed="rId2"/>
              </a:buBlip>
            </a:pPr>
            <a:r>
              <a:t>See Genesis 17:1, Isaiah 44:6</a:t>
            </a:r>
          </a:p>
          <a:p>
            <a:pPr lvl="1">
              <a:buBlip>
                <a:blip r:embed="rId2"/>
              </a:buBlip>
            </a:pPr>
            <a:r>
              <a:t>“…who is and who was…” — unique to Revelation (see 1:4, 11:17, 16:5)</a:t>
            </a:r>
          </a:p>
          <a:p>
            <a:pPr>
              <a:buBlip>
                <a:blip r:embed="rId2"/>
              </a:buBlip>
            </a:pPr>
            <a:r>
              <a:t>Son of Man AND the Son of God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7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Verse 18,  “And I have the keys of Death and Hades.”"/>
          <p:cNvSpPr txBox="1"/>
          <p:nvPr>
            <p:ph type="title"/>
          </p:nvPr>
        </p:nvSpPr>
        <p:spPr>
          <a:prstGeom prst="rect">
            <a:avLst/>
          </a:prstGeom>
        </p:spPr>
        <p:txBody>
          <a:bodyPr/>
          <a:lstStyle/>
          <a:p>
            <a:pPr/>
            <a:r>
              <a:t>Verse 18,  “And I have the keys of Death and Hades.”</a:t>
            </a:r>
          </a:p>
        </p:txBody>
      </p:sp>
      <p:sp>
        <p:nvSpPr>
          <p:cNvPr id="177" name="Hades — dwelling place of the dead…"/>
          <p:cNvSpPr txBox="1"/>
          <p:nvPr>
            <p:ph type="body" idx="1"/>
          </p:nvPr>
        </p:nvSpPr>
        <p:spPr>
          <a:prstGeom prst="rect">
            <a:avLst/>
          </a:prstGeom>
        </p:spPr>
        <p:txBody>
          <a:bodyPr/>
          <a:lstStyle/>
          <a:p>
            <a:pPr marL="571499" indent="-571499">
              <a:lnSpc>
                <a:spcPct val="110000"/>
              </a:lnSpc>
              <a:buBlip>
                <a:blip r:embed="rId2"/>
              </a:buBlip>
              <a:defRPr sz="6100"/>
            </a:pPr>
            <a:r>
              <a:t>Hades — dwelling place of the dead</a:t>
            </a:r>
          </a:p>
          <a:p>
            <a:pPr marL="571499" indent="-571499">
              <a:lnSpc>
                <a:spcPct val="110000"/>
              </a:lnSpc>
              <a:buBlip>
                <a:blip r:embed="rId2"/>
              </a:buBlip>
              <a:defRPr sz="6100"/>
            </a:pPr>
            <a:r>
              <a:t>“…keys of Death and Hades” — Jesus has the authority to open and shut, to deliver or imprison (see Matthew 16;18)</a:t>
            </a:r>
          </a:p>
          <a:p>
            <a:pPr marL="571499" indent="-571499">
              <a:lnSpc>
                <a:spcPct val="110000"/>
              </a:lnSpc>
              <a:buBlip>
                <a:blip r:embed="rId2"/>
              </a:buBlip>
              <a:defRPr sz="6100"/>
            </a:pPr>
            <a:r>
              <a:t>Last enemies destroyed (see Revelation 20:14 cf with 1 Corinthians 15:26)</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Verse 19 - past, present, future"/>
          <p:cNvSpPr txBox="1"/>
          <p:nvPr>
            <p:ph type="title"/>
          </p:nvPr>
        </p:nvSpPr>
        <p:spPr>
          <a:prstGeom prst="rect">
            <a:avLst/>
          </a:prstGeom>
        </p:spPr>
        <p:txBody>
          <a:bodyPr/>
          <a:lstStyle/>
          <a:p>
            <a:pPr/>
            <a:r>
              <a:t>Verse 19 - past, present, future</a:t>
            </a:r>
          </a:p>
        </p:txBody>
      </p:sp>
      <p:sp>
        <p:nvSpPr>
          <p:cNvPr id="180" name="General description of prophecy…"/>
          <p:cNvSpPr txBox="1"/>
          <p:nvPr>
            <p:ph type="body" idx="1"/>
          </p:nvPr>
        </p:nvSpPr>
        <p:spPr>
          <a:prstGeom prst="rect">
            <a:avLst/>
          </a:prstGeom>
        </p:spPr>
        <p:txBody>
          <a:bodyPr/>
          <a:lstStyle/>
          <a:p>
            <a:pPr>
              <a:buBlip>
                <a:blip r:embed="rId2"/>
              </a:buBlip>
            </a:pPr>
            <a:r>
              <a:t>General description of prophecy</a:t>
            </a:r>
          </a:p>
          <a:p>
            <a:pPr lvl="1">
              <a:buBlip>
                <a:blip r:embed="rId2"/>
              </a:buBlip>
            </a:pPr>
            <a:r>
              <a:t>“…things which you have seen” - past tense (chapter 1)</a:t>
            </a:r>
          </a:p>
          <a:p>
            <a:pPr lvl="1">
              <a:buBlip>
                <a:blip r:embed="rId2"/>
              </a:buBlip>
            </a:pPr>
            <a:r>
              <a:t>“…things which are” - the present situation (e.g. seven churches in chapters 2-3)</a:t>
            </a:r>
          </a:p>
          <a:p>
            <a:pPr lvl="1">
              <a:buBlip>
                <a:blip r:embed="rId2"/>
              </a:buBlip>
            </a:pPr>
            <a:r>
              <a:t>“…things which will take place after this” - visions of the future (chapters 4-22)</a:t>
            </a:r>
          </a:p>
          <a:p>
            <a:pPr>
              <a:buBlip>
                <a:blip r:embed="rId2"/>
              </a:buBlip>
            </a:pPr>
            <a:r>
              <a:t>Five books of Moses are another example of prophecy in its fullest form</a:t>
            </a:r>
          </a:p>
          <a:p>
            <a:pPr>
              <a:buBlip>
                <a:blip r:embed="rId2"/>
              </a:buBlip>
            </a:pPr>
            <a:r>
              <a:t>Parallel to “who was and who is and who is to come”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Lighthouse in Portugal with coastal rock formations in the foreground overlooking the ocean at sunset " descr="Lighthouse in Portugal with coastal rock formations in the foreground overlooking the ocean at sunset "/>
          <p:cNvPicPr>
            <a:picLocks noChangeAspect="0"/>
          </p:cNvPicPr>
          <p:nvPr>
            <p:ph type="pic" idx="21"/>
          </p:nvPr>
        </p:nvPicPr>
        <p:blipFill>
          <a:blip r:embed="rId2">
            <a:extLst/>
          </a:blip>
          <a:stretch>
            <a:fillRect/>
          </a:stretch>
        </p:blipFill>
        <p:spPr>
          <a:xfrm>
            <a:off x="12493884" y="1520425"/>
            <a:ext cx="11049001" cy="10680701"/>
          </a:xfrm>
          <a:prstGeom prst="rect">
            <a:avLst/>
          </a:prstGeom>
        </p:spPr>
      </p:pic>
      <p:sp>
        <p:nvSpPr>
          <p:cNvPr id="183" name="Revelation 4"/>
          <p:cNvSpPr txBox="1"/>
          <p:nvPr>
            <p:ph type="title"/>
          </p:nvPr>
        </p:nvSpPr>
        <p:spPr>
          <a:xfrm>
            <a:off x="952500" y="10341974"/>
            <a:ext cx="10934700" cy="1570627"/>
          </a:xfrm>
          <a:prstGeom prst="rect">
            <a:avLst/>
          </a:prstGeom>
        </p:spPr>
        <p:txBody>
          <a:bodyPr anchor="ctr"/>
          <a:lstStyle/>
          <a:p>
            <a:pPr/>
            <a:r>
              <a:t>Revelation 4</a:t>
            </a:r>
          </a:p>
        </p:txBody>
      </p:sp>
      <p:sp>
        <p:nvSpPr>
          <p:cNvPr id="184" name="“After these things I looked, and behold, a door standing open in heaven.  And the first voice which I heard was like a trumpet speaking with me, saying, ‘Come up here, and I will show you things which must take place after this.’”"/>
          <p:cNvSpPr txBox="1"/>
          <p:nvPr>
            <p:ph type="body" sz="half" idx="1"/>
          </p:nvPr>
        </p:nvSpPr>
        <p:spPr>
          <a:xfrm>
            <a:off x="952500" y="1638300"/>
            <a:ext cx="10934700" cy="7782925"/>
          </a:xfrm>
          <a:prstGeom prst="rect">
            <a:avLst/>
          </a:prstGeom>
        </p:spPr>
        <p:txBody>
          <a:bodyPr anchor="ctr"/>
          <a:lstStyle>
            <a:lvl1pPr algn="just" defTabSz="759459">
              <a:defRPr sz="6072"/>
            </a:lvl1pPr>
          </a:lstStyle>
          <a:p>
            <a:pPr/>
            <a:r>
              <a:t>“After these things I looked, and behold, a door standing open in heaven.  And the first voice which I heard was like a trumpet speaking with me, saying, ‘Come up here, and I will show you things which must take place after this.’”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Lighthouse in Portugal with coastal rock formations in the foreground overlooking the ocean at sunset " descr="Lighthouse in Portugal with coastal rock formations in the foreground overlooking the ocean at sunset "/>
          <p:cNvPicPr>
            <a:picLocks noChangeAspect="0"/>
          </p:cNvPicPr>
          <p:nvPr>
            <p:ph type="pic" idx="21"/>
          </p:nvPr>
        </p:nvPicPr>
        <p:blipFill>
          <a:blip r:embed="rId2">
            <a:extLst/>
          </a:blip>
          <a:stretch>
            <a:fillRect/>
          </a:stretch>
        </p:blipFill>
        <p:spPr>
          <a:xfrm>
            <a:off x="860045" y="4122536"/>
            <a:ext cx="10998201" cy="8102601"/>
          </a:xfrm>
          <a:prstGeom prst="rect">
            <a:avLst/>
          </a:prstGeom>
        </p:spPr>
      </p:pic>
      <p:sp>
        <p:nvSpPr>
          <p:cNvPr id="130" name="Tonight’s study"/>
          <p:cNvSpPr txBox="1"/>
          <p:nvPr>
            <p:ph type="title"/>
          </p:nvPr>
        </p:nvSpPr>
        <p:spPr>
          <a:prstGeom prst="rect">
            <a:avLst/>
          </a:prstGeom>
        </p:spPr>
        <p:txBody>
          <a:bodyPr/>
          <a:lstStyle/>
          <a:p>
            <a:pPr/>
            <a:r>
              <a:t>Tonight’s study</a:t>
            </a:r>
          </a:p>
        </p:txBody>
      </p:sp>
      <p:sp>
        <p:nvSpPr>
          <p:cNvPr id="131" name="Introduction to Revelation…"/>
          <p:cNvSpPr txBox="1"/>
          <p:nvPr>
            <p:ph type="body" sz="half" idx="1"/>
          </p:nvPr>
        </p:nvSpPr>
        <p:spPr>
          <a:prstGeom prst="rect">
            <a:avLst/>
          </a:prstGeom>
        </p:spPr>
        <p:txBody>
          <a:bodyPr/>
          <a:lstStyle/>
          <a:p>
            <a:pPr>
              <a:lnSpc>
                <a:spcPct val="110000"/>
              </a:lnSpc>
              <a:spcBef>
                <a:spcPts val="6400"/>
              </a:spcBef>
              <a:buBlip>
                <a:blip r:embed="rId3"/>
              </a:buBlip>
              <a:defRPr sz="7400"/>
            </a:pPr>
            <a:r>
              <a:t>Introduction to Revelation</a:t>
            </a:r>
          </a:p>
          <a:p>
            <a:pPr>
              <a:lnSpc>
                <a:spcPct val="110000"/>
              </a:lnSpc>
              <a:spcBef>
                <a:spcPts val="6400"/>
              </a:spcBef>
              <a:buBlip>
                <a:blip r:embed="rId3"/>
              </a:buBlip>
              <a:defRPr sz="7400"/>
            </a:pPr>
            <a:r>
              <a:t>A quick look at the first vision in chapter 1</a:t>
            </a:r>
          </a:p>
          <a:p>
            <a:pPr>
              <a:lnSpc>
                <a:spcPct val="110000"/>
              </a:lnSpc>
              <a:spcBef>
                <a:spcPts val="6400"/>
              </a:spcBef>
              <a:buBlip>
                <a:blip r:embed="rId3"/>
              </a:buBlip>
              <a:defRPr sz="7400"/>
            </a:pPr>
            <a:r>
              <a:t>Start Vision #2 which begins in 4:1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1"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a door standing open in heaven”"/>
          <p:cNvSpPr txBox="1"/>
          <p:nvPr>
            <p:ph type="title"/>
          </p:nvPr>
        </p:nvSpPr>
        <p:spPr>
          <a:prstGeom prst="rect">
            <a:avLst/>
          </a:prstGeom>
        </p:spPr>
        <p:txBody>
          <a:bodyPr/>
          <a:lstStyle/>
          <a:p>
            <a:pPr/>
            <a:r>
              <a:t>“…a door standing open in heaven”</a:t>
            </a:r>
          </a:p>
        </p:txBody>
      </p:sp>
      <p:sp>
        <p:nvSpPr>
          <p:cNvPr id="187" name="“…first voice I heard” — the voice of Jesus (see 1:10-11)…"/>
          <p:cNvSpPr txBox="1"/>
          <p:nvPr>
            <p:ph type="body" idx="1"/>
          </p:nvPr>
        </p:nvSpPr>
        <p:spPr>
          <a:prstGeom prst="rect">
            <a:avLst/>
          </a:prstGeom>
        </p:spPr>
        <p:txBody>
          <a:bodyPr/>
          <a:lstStyle/>
          <a:p>
            <a:pPr marL="571499" indent="-571499">
              <a:lnSpc>
                <a:spcPct val="110000"/>
              </a:lnSpc>
              <a:buBlip>
                <a:blip r:embed="rId2"/>
              </a:buBlip>
              <a:defRPr sz="5400"/>
            </a:pPr>
            <a:r>
              <a:t>“…first voice I heard” — the voice of Jesus (see 1:10-11)</a:t>
            </a:r>
          </a:p>
          <a:p>
            <a:pPr marL="571499" indent="-571499">
              <a:lnSpc>
                <a:spcPct val="110000"/>
              </a:lnSpc>
              <a:buBlip>
                <a:blip r:embed="rId2"/>
              </a:buBlip>
              <a:defRPr sz="5400"/>
            </a:pPr>
            <a:r>
              <a:t>“I will show you things…” (see 1:1)</a:t>
            </a:r>
          </a:p>
          <a:p>
            <a:pPr lvl="1">
              <a:lnSpc>
                <a:spcPct val="110000"/>
              </a:lnSpc>
              <a:buBlip>
                <a:blip r:embed="rId2"/>
              </a:buBlip>
              <a:defRPr sz="5400"/>
            </a:pPr>
            <a:r>
              <a:t>God to Jesus, Jesus to John</a:t>
            </a:r>
          </a:p>
          <a:p>
            <a:pPr marL="571499" indent="-571499">
              <a:lnSpc>
                <a:spcPct val="110000"/>
              </a:lnSpc>
              <a:buBlip>
                <a:blip r:embed="rId2"/>
              </a:buBlip>
              <a:defRPr sz="5400"/>
            </a:pPr>
            <a:r>
              <a:t>“…things which must take place after this” (remember 1:19)</a:t>
            </a:r>
          </a:p>
          <a:p>
            <a:pPr lvl="1">
              <a:lnSpc>
                <a:spcPct val="110000"/>
              </a:lnSpc>
              <a:buBlip>
                <a:blip r:embed="rId2"/>
              </a:buBlip>
              <a:defRPr sz="5400"/>
            </a:pPr>
            <a:r>
              <a:t>4:2 onward concerns future events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60045" y="4122536"/>
            <a:ext cx="10998201" cy="8102601"/>
          </a:xfrm>
          <a:prstGeom prst="rect">
            <a:avLst/>
          </a:prstGeom>
        </p:spPr>
      </p:pic>
      <p:sp>
        <p:nvSpPr>
          <p:cNvPr id="134" name="When was Revelation written?"/>
          <p:cNvSpPr txBox="1"/>
          <p:nvPr>
            <p:ph type="title"/>
          </p:nvPr>
        </p:nvSpPr>
        <p:spPr>
          <a:prstGeom prst="rect">
            <a:avLst/>
          </a:prstGeom>
        </p:spPr>
        <p:txBody>
          <a:bodyPr/>
          <a:lstStyle/>
          <a:p>
            <a:pPr/>
            <a:r>
              <a:t>When was Revelation written?</a:t>
            </a:r>
          </a:p>
        </p:txBody>
      </p:sp>
      <p:sp>
        <p:nvSpPr>
          <p:cNvPr id="135" name="Testimony of Irenaeus:…"/>
          <p:cNvSpPr txBox="1"/>
          <p:nvPr>
            <p:ph type="body" sz="half" idx="1"/>
          </p:nvPr>
        </p:nvSpPr>
        <p:spPr>
          <a:prstGeom prst="rect">
            <a:avLst/>
          </a:prstGeom>
        </p:spPr>
        <p:txBody>
          <a:bodyPr/>
          <a:lstStyle/>
          <a:p>
            <a:pPr marL="485393" indent="-485393" defTabSz="808990">
              <a:lnSpc>
                <a:spcPct val="110000"/>
              </a:lnSpc>
              <a:spcBef>
                <a:spcPts val="4400"/>
              </a:spcBef>
              <a:buBlip>
                <a:blip r:embed="rId3"/>
              </a:buBlip>
              <a:defRPr sz="4998"/>
            </a:pPr>
            <a:r>
              <a:t>Testimony of Irenaeus: </a:t>
            </a:r>
          </a:p>
          <a:p>
            <a:pPr lvl="1" marL="970788" indent="-485394" defTabSz="808990">
              <a:lnSpc>
                <a:spcPct val="110000"/>
              </a:lnSpc>
              <a:spcBef>
                <a:spcPts val="4400"/>
              </a:spcBef>
              <a:buBlip>
                <a:blip r:embed="rId3"/>
              </a:buBlip>
              <a:defRPr sz="4998"/>
            </a:pPr>
            <a:r>
              <a:t>Close associate of Polycarp</a:t>
            </a:r>
          </a:p>
          <a:p>
            <a:pPr lvl="1" marL="970788" indent="-485394" defTabSz="808990">
              <a:lnSpc>
                <a:spcPct val="110000"/>
              </a:lnSpc>
              <a:spcBef>
                <a:spcPts val="4400"/>
              </a:spcBef>
              <a:buBlip>
                <a:blip r:embed="rId3"/>
              </a:buBlip>
              <a:defRPr sz="4998"/>
            </a:pPr>
            <a:r>
              <a:t>Nero Claudius Domitianus (Domitian): 81-96 A.D.</a:t>
            </a:r>
          </a:p>
          <a:p>
            <a:pPr lvl="1" marL="970788" indent="-485394" defTabSz="808990">
              <a:lnSpc>
                <a:spcPct val="110000"/>
              </a:lnSpc>
              <a:spcBef>
                <a:spcPts val="4400"/>
              </a:spcBef>
              <a:buBlip>
                <a:blip r:embed="rId3"/>
              </a:buBlip>
              <a:defRPr sz="4998"/>
            </a:pPr>
            <a:r>
              <a:t>95-96 A.D.</a:t>
            </a:r>
          </a:p>
          <a:p>
            <a:pPr marL="485393" indent="-485393" defTabSz="808990">
              <a:lnSpc>
                <a:spcPct val="110000"/>
              </a:lnSpc>
              <a:spcBef>
                <a:spcPts val="4400"/>
              </a:spcBef>
              <a:buBlip>
                <a:blip r:embed="rId3"/>
              </a:buBlip>
              <a:defRPr sz="4998"/>
            </a:pPr>
            <a:r>
              <a:t>Eusebius: John sentenced during reign of Domitian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The purpose of Revelation"/>
          <p:cNvSpPr txBox="1"/>
          <p:nvPr>
            <p:ph type="title"/>
          </p:nvPr>
        </p:nvSpPr>
        <p:spPr>
          <a:prstGeom prst="rect">
            <a:avLst/>
          </a:prstGeom>
        </p:spPr>
        <p:txBody>
          <a:bodyPr/>
          <a:lstStyle/>
          <a:p>
            <a:pPr/>
            <a:r>
              <a:t>The purpose of Revelation</a:t>
            </a:r>
          </a:p>
        </p:txBody>
      </p:sp>
      <p:sp>
        <p:nvSpPr>
          <p:cNvPr id="138" name="Written during intense persecution…"/>
          <p:cNvSpPr txBox="1"/>
          <p:nvPr>
            <p:ph type="body" idx="1"/>
          </p:nvPr>
        </p:nvSpPr>
        <p:spPr>
          <a:prstGeom prst="rect">
            <a:avLst/>
          </a:prstGeom>
        </p:spPr>
        <p:txBody>
          <a:bodyPr/>
          <a:lstStyle/>
          <a:p>
            <a:pPr marL="571499" indent="-571499">
              <a:lnSpc>
                <a:spcPct val="110000"/>
              </a:lnSpc>
              <a:spcBef>
                <a:spcPts val="6400"/>
              </a:spcBef>
              <a:buBlip>
                <a:blip r:embed="rId2"/>
              </a:buBlip>
              <a:defRPr sz="6400"/>
            </a:pPr>
            <a:r>
              <a:t>Written during intense persecution</a:t>
            </a:r>
          </a:p>
          <a:p>
            <a:pPr marL="571499" indent="-571499">
              <a:lnSpc>
                <a:spcPct val="110000"/>
              </a:lnSpc>
              <a:spcBef>
                <a:spcPts val="6400"/>
              </a:spcBef>
              <a:buBlip>
                <a:blip r:embed="rId2"/>
              </a:buBlip>
              <a:defRPr sz="6400"/>
            </a:pPr>
            <a:r>
              <a:t>Assures the faithful of Jesus Christ’s victory — Jesus wins!</a:t>
            </a:r>
          </a:p>
          <a:p>
            <a:pPr marL="571499" indent="-571499">
              <a:lnSpc>
                <a:spcPct val="110000"/>
              </a:lnSpc>
              <a:spcBef>
                <a:spcPts val="6400"/>
              </a:spcBef>
              <a:buBlip>
                <a:blip r:embed="rId2"/>
              </a:buBlip>
              <a:defRPr sz="6400"/>
            </a:pPr>
            <a:r>
              <a:t>A message of hope</a:t>
            </a:r>
          </a:p>
          <a:p>
            <a:pPr marL="571499" indent="-571499">
              <a:lnSpc>
                <a:spcPct val="110000"/>
              </a:lnSpc>
              <a:spcBef>
                <a:spcPts val="6400"/>
              </a:spcBef>
              <a:buBlip>
                <a:blip r:embed="rId2"/>
              </a:buBlip>
              <a:defRPr sz="6400"/>
            </a:pPr>
            <a:r>
              <a:t>Strengthens the faith of those who look back on its fulfillment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8"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tructure of Revelation"/>
          <p:cNvSpPr txBox="1"/>
          <p:nvPr>
            <p:ph type="title"/>
          </p:nvPr>
        </p:nvSpPr>
        <p:spPr>
          <a:prstGeom prst="rect">
            <a:avLst/>
          </a:prstGeom>
        </p:spPr>
        <p:txBody>
          <a:bodyPr/>
          <a:lstStyle/>
          <a:p>
            <a:pPr/>
            <a:r>
              <a:t>Structure of Revelation</a:t>
            </a:r>
          </a:p>
        </p:txBody>
      </p:sp>
      <p:sp>
        <p:nvSpPr>
          <p:cNvPr id="141" name="See the “General Outline of Revelation” in your study guide packet…"/>
          <p:cNvSpPr txBox="1"/>
          <p:nvPr>
            <p:ph type="body" idx="1"/>
          </p:nvPr>
        </p:nvSpPr>
        <p:spPr>
          <a:prstGeom prst="rect">
            <a:avLst/>
          </a:prstGeom>
        </p:spPr>
        <p:txBody>
          <a:bodyPr/>
          <a:lstStyle/>
          <a:p>
            <a:pPr marL="571499" indent="-571499">
              <a:buBlip>
                <a:blip r:embed="rId2"/>
              </a:buBlip>
              <a:defRPr sz="5600"/>
            </a:pPr>
            <a:r>
              <a:t>See the “General Outline of Revelation” in your study guide packet</a:t>
            </a:r>
          </a:p>
          <a:p>
            <a:pPr marL="571499" indent="-571499">
              <a:buBlip>
                <a:blip r:embed="rId2"/>
              </a:buBlip>
              <a:defRPr sz="5600"/>
            </a:pPr>
            <a:r>
              <a:t>A short prologue followed by six visions</a:t>
            </a:r>
          </a:p>
          <a:p>
            <a:pPr marL="571499" indent="-571499">
              <a:buBlip>
                <a:blip r:embed="rId2"/>
              </a:buBlip>
              <a:defRPr sz="5600"/>
            </a:pPr>
            <a:r>
              <a:t>Each vision begins with John seeing a sign from heaven</a:t>
            </a:r>
          </a:p>
          <a:p>
            <a:pPr marL="571499" indent="-571499">
              <a:buBlip>
                <a:blip r:embed="rId2"/>
              </a:buBlip>
              <a:defRPr sz="5600"/>
            </a:pPr>
            <a:r>
              <a:t>Each vision ends with proleptic view of the final judgment</a:t>
            </a:r>
          </a:p>
          <a:p>
            <a:pPr marL="571499" indent="-571499">
              <a:buBlip>
                <a:blip r:embed="rId2"/>
              </a:buBlip>
              <a:defRPr sz="5600"/>
            </a:pPr>
            <a:r>
              <a:t>Each vision focuses on its own themes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Interpreting revelation"/>
          <p:cNvSpPr txBox="1"/>
          <p:nvPr>
            <p:ph type="title"/>
          </p:nvPr>
        </p:nvSpPr>
        <p:spPr>
          <a:xfrm>
            <a:off x="952500" y="5037023"/>
            <a:ext cx="22479000" cy="3641954"/>
          </a:xfrm>
          <a:prstGeom prst="rect">
            <a:avLst/>
          </a:prstGeom>
        </p:spPr>
        <p:txBody>
          <a:bodyPr/>
          <a:lstStyle>
            <a:lvl1pPr>
              <a:lnSpc>
                <a:spcPct val="120000"/>
              </a:lnSpc>
              <a:defRPr sz="10000"/>
            </a:lvl1pPr>
          </a:lstStyle>
          <a:p>
            <a:pPr/>
            <a:r>
              <a:t>Interpreting revelation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Revelation 1:1, “signified”"/>
          <p:cNvSpPr txBox="1"/>
          <p:nvPr>
            <p:ph type="title"/>
          </p:nvPr>
        </p:nvSpPr>
        <p:spPr>
          <a:prstGeom prst="rect">
            <a:avLst/>
          </a:prstGeom>
        </p:spPr>
        <p:txBody>
          <a:bodyPr/>
          <a:lstStyle/>
          <a:p>
            <a:pPr/>
            <a:r>
              <a:t>Revelation 1:1, “signified”</a:t>
            </a:r>
          </a:p>
        </p:txBody>
      </p:sp>
      <p:sp>
        <p:nvSpPr>
          <p:cNvPr id="146" name="John 12:32-33, “And I, if I am lifted up from the earth, will draw all peoples to Myself.&quot;  (33)  This He said, signifying by what death He would die.”…"/>
          <p:cNvSpPr txBox="1"/>
          <p:nvPr>
            <p:ph type="body" idx="1"/>
          </p:nvPr>
        </p:nvSpPr>
        <p:spPr>
          <a:prstGeom prst="rect">
            <a:avLst/>
          </a:prstGeom>
        </p:spPr>
        <p:txBody>
          <a:bodyPr/>
          <a:lstStyle/>
          <a:p>
            <a:pPr marL="571499" indent="-571499">
              <a:lnSpc>
                <a:spcPct val="110000"/>
              </a:lnSpc>
              <a:buBlip>
                <a:blip r:embed="rId2"/>
              </a:buBlip>
              <a:defRPr sz="6000"/>
            </a:pPr>
            <a:r>
              <a:t>John 12:32-33, “And I, if I am lifted up from the earth, will draw all peoples to Myself."  (33)  This He said, </a:t>
            </a:r>
            <a:r>
              <a:rPr b="1" i="1" u="sng"/>
              <a:t>signifying</a:t>
            </a:r>
            <a:r>
              <a:t> by what death He would die.”</a:t>
            </a:r>
          </a:p>
          <a:p>
            <a:pPr marL="571499" indent="-571499">
              <a:lnSpc>
                <a:spcPct val="110000"/>
              </a:lnSpc>
              <a:buBlip>
                <a:blip r:embed="rId2"/>
              </a:buBlip>
              <a:defRPr sz="6000"/>
            </a:pPr>
            <a:r>
              <a:t>See also Acts 11:28</a:t>
            </a:r>
          </a:p>
          <a:p>
            <a:pPr marL="571499" indent="-571499">
              <a:lnSpc>
                <a:spcPct val="110000"/>
              </a:lnSpc>
              <a:buBlip>
                <a:blip r:embed="rId2"/>
              </a:buBlip>
              <a:defRPr sz="6000"/>
            </a:pPr>
            <a:r>
              <a:t>Revelation is like Daniel, Ezekiel, and Zechariah — books with extensive symbolism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What portions are symbolic?"/>
          <p:cNvSpPr txBox="1"/>
          <p:nvPr>
            <p:ph type="title"/>
          </p:nvPr>
        </p:nvSpPr>
        <p:spPr>
          <a:prstGeom prst="rect">
            <a:avLst/>
          </a:prstGeom>
        </p:spPr>
        <p:txBody>
          <a:bodyPr/>
          <a:lstStyle/>
          <a:p>
            <a:pPr/>
            <a:r>
              <a:t>What portions are symbolic?</a:t>
            </a:r>
          </a:p>
        </p:txBody>
      </p:sp>
      <p:sp>
        <p:nvSpPr>
          <p:cNvPr id="149" name="1:10, “…in the Spirit on the Lord’s Day” - chapter 1 full of symbols (e.g. 1:20)…"/>
          <p:cNvSpPr txBox="1"/>
          <p:nvPr>
            <p:ph type="body" idx="1"/>
          </p:nvPr>
        </p:nvSpPr>
        <p:spPr>
          <a:prstGeom prst="rect">
            <a:avLst/>
          </a:prstGeom>
        </p:spPr>
        <p:txBody>
          <a:bodyPr/>
          <a:lstStyle/>
          <a:p>
            <a:pPr marL="560070" indent="-560070" defTabSz="808990">
              <a:lnSpc>
                <a:spcPct val="110000"/>
              </a:lnSpc>
              <a:spcBef>
                <a:spcPts val="5700"/>
              </a:spcBef>
              <a:buBlip>
                <a:blip r:embed="rId2"/>
              </a:buBlip>
              <a:defRPr sz="4802"/>
            </a:pPr>
            <a:r>
              <a:t>1:10, “…in the Spirit on the Lord’s Day” - chapter 1 full of symbols (e.g. 1:20)</a:t>
            </a:r>
          </a:p>
          <a:p>
            <a:pPr marL="560070" indent="-560070" defTabSz="808990">
              <a:lnSpc>
                <a:spcPct val="110000"/>
              </a:lnSpc>
              <a:spcBef>
                <a:spcPts val="5700"/>
              </a:spcBef>
              <a:buBlip>
                <a:blip r:embed="rId2"/>
              </a:buBlip>
              <a:defRPr sz="4802"/>
            </a:pPr>
            <a:r>
              <a:t>What about chapters 2-3?</a:t>
            </a:r>
          </a:p>
          <a:p>
            <a:pPr marL="560070" indent="-560070" defTabSz="808990">
              <a:lnSpc>
                <a:spcPct val="110000"/>
              </a:lnSpc>
              <a:spcBef>
                <a:spcPts val="5700"/>
              </a:spcBef>
              <a:buBlip>
                <a:blip r:embed="rId2"/>
              </a:buBlip>
              <a:defRPr sz="4802"/>
            </a:pPr>
            <a:r>
              <a:t>Notice 4:1-2, “After these things I looked, and behold, a door standing open in heaven. And the first voice which I heard was like a trumpet speaking with me, saying, "Come up here, and I will show you things which must take place after this."  (2) IMMEDIATELY I WAS IN THE SPIRIT; and behold, a throne set in heaven, and One sat on the throne.”</a:t>
            </a:r>
          </a:p>
          <a:p>
            <a:pPr marL="560070" indent="-560070" defTabSz="808990">
              <a:lnSpc>
                <a:spcPct val="110000"/>
              </a:lnSpc>
              <a:spcBef>
                <a:spcPts val="5700"/>
              </a:spcBef>
              <a:buBlip>
                <a:blip r:embed="rId2"/>
              </a:buBlip>
              <a:defRPr sz="4802"/>
            </a:pPr>
            <a:r>
              <a:t>John remains in the Spirit (e.g. 17:3 and 21:10, “carried away in the Spirit”)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How do we interpret the symbolism?"/>
          <p:cNvSpPr txBox="1"/>
          <p:nvPr>
            <p:ph type="title"/>
          </p:nvPr>
        </p:nvSpPr>
        <p:spPr>
          <a:prstGeom prst="rect">
            <a:avLst/>
          </a:prstGeom>
        </p:spPr>
        <p:txBody>
          <a:bodyPr/>
          <a:lstStyle/>
          <a:p>
            <a:pPr/>
            <a:r>
              <a:t>How do we interpret the symbolism?</a:t>
            </a:r>
          </a:p>
        </p:txBody>
      </p:sp>
      <p:sp>
        <p:nvSpPr>
          <p:cNvPr id="152" name="God intends Revelation to be understood: see Revelation 1:3…"/>
          <p:cNvSpPr txBox="1"/>
          <p:nvPr>
            <p:ph type="body" idx="1"/>
          </p:nvPr>
        </p:nvSpPr>
        <p:spPr>
          <a:prstGeom prst="rect">
            <a:avLst/>
          </a:prstGeom>
        </p:spPr>
        <p:txBody>
          <a:bodyPr/>
          <a:lstStyle/>
          <a:p>
            <a:pPr marL="571499" indent="-571499">
              <a:lnSpc>
                <a:spcPct val="110000"/>
              </a:lnSpc>
              <a:spcBef>
                <a:spcPts val="3300"/>
              </a:spcBef>
              <a:buBlip>
                <a:blip r:embed="rId2"/>
              </a:buBlip>
              <a:defRPr sz="5600"/>
            </a:pPr>
            <a:r>
              <a:t>God intends Revelation to be understood: see Revelation 1:3</a:t>
            </a:r>
          </a:p>
          <a:p>
            <a:pPr marL="571499" indent="-571499">
              <a:lnSpc>
                <a:spcPct val="110000"/>
              </a:lnSpc>
              <a:spcBef>
                <a:spcPts val="3300"/>
              </a:spcBef>
              <a:buBlip>
                <a:blip r:embed="rId2"/>
              </a:buBlip>
              <a:defRPr sz="5600"/>
            </a:pPr>
            <a:r>
              <a:t>Symbolism conceals message from all except the dedicated: see Revelation 13:18, 17:9</a:t>
            </a:r>
          </a:p>
          <a:p>
            <a:pPr marL="571499" indent="-571499">
              <a:lnSpc>
                <a:spcPct val="110000"/>
              </a:lnSpc>
              <a:spcBef>
                <a:spcPts val="3300"/>
              </a:spcBef>
              <a:buBlip>
                <a:blip r:embed="rId2"/>
              </a:buBlip>
              <a:defRPr sz="5600"/>
            </a:pPr>
            <a:r>
              <a:t>Genesis 41:16, “So Joseph answered Pharaoh, saying, ‘it is not in me; God will give Pharaoh an answer of peace.’"</a:t>
            </a:r>
          </a:p>
          <a:p>
            <a:pPr lvl="1">
              <a:lnSpc>
                <a:spcPct val="110000"/>
              </a:lnSpc>
              <a:spcBef>
                <a:spcPts val="3300"/>
              </a:spcBef>
              <a:buBlip>
                <a:blip r:embed="rId2"/>
              </a:buBlip>
              <a:defRPr sz="5600"/>
            </a:pPr>
            <a:r>
              <a:t>Use God’s book to interpret God’s symbols</a:t>
            </a:r>
          </a:p>
          <a:p>
            <a:pPr marL="571499" indent="-571499">
              <a:lnSpc>
                <a:spcPct val="110000"/>
              </a:lnSpc>
              <a:spcBef>
                <a:spcPts val="3300"/>
              </a:spcBef>
              <a:buBlip>
                <a:blip r:embed="rId2"/>
              </a:buBlip>
              <a:defRPr sz="5600"/>
            </a:pPr>
            <a:r>
              <a:t>See “Revelation Table of Symbols”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